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3" r:id="rId3"/>
    <p:sldId id="257" r:id="rId4"/>
    <p:sldId id="263" r:id="rId5"/>
    <p:sldId id="258" r:id="rId6"/>
    <p:sldId id="283" r:id="rId7"/>
    <p:sldId id="261" r:id="rId8"/>
    <p:sldId id="264" r:id="rId9"/>
    <p:sldId id="270" r:id="rId10"/>
    <p:sldId id="262" r:id="rId11"/>
    <p:sldId id="280" r:id="rId12"/>
    <p:sldId id="260" r:id="rId13"/>
    <p:sldId id="275" r:id="rId14"/>
    <p:sldId id="271" r:id="rId15"/>
    <p:sldId id="272" r:id="rId16"/>
    <p:sldId id="273" r:id="rId17"/>
    <p:sldId id="274" r:id="rId18"/>
    <p:sldId id="278" r:id="rId19"/>
    <p:sldId id="296" r:id="rId20"/>
    <p:sldId id="297" r:id="rId21"/>
    <p:sldId id="298" r:id="rId22"/>
    <p:sldId id="267" r:id="rId23"/>
    <p:sldId id="265" r:id="rId24"/>
    <p:sldId id="303" r:id="rId25"/>
    <p:sldId id="276" r:id="rId26"/>
    <p:sldId id="266" r:id="rId27"/>
    <p:sldId id="279" r:id="rId28"/>
    <p:sldId id="281" r:id="rId29"/>
    <p:sldId id="305" r:id="rId30"/>
    <p:sldId id="299" r:id="rId31"/>
    <p:sldId id="302" r:id="rId32"/>
    <p:sldId id="304" r:id="rId33"/>
    <p:sldId id="300" r:id="rId34"/>
    <p:sldId id="289" r:id="rId35"/>
    <p:sldId id="268" r:id="rId36"/>
    <p:sldId id="26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</p14:sldIdLst>
        </p14:section>
        <p14:section name="Design" id="{A9EB1EB1-27D5-0D4E-8C47-7B82807259FA}">
          <p14:sldIdLst>
            <p14:sldId id="263"/>
            <p14:sldId id="258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78"/>
            <p14:sldId id="296"/>
            <p14:sldId id="297"/>
            <p14:sldId id="298"/>
            <p14:sldId id="267"/>
            <p14:sldId id="265"/>
            <p14:sldId id="303"/>
            <p14:sldId id="276"/>
            <p14:sldId id="266"/>
            <p14:sldId id="279"/>
            <p14:sldId id="281"/>
            <p14:sldId id="305"/>
            <p14:sldId id="299"/>
            <p14:sldId id="302"/>
            <p14:sldId id="304"/>
            <p14:sldId id="300"/>
          </p14:sldIdLst>
        </p14:section>
        <p14:section name="Lessons Learnd about the System" id="{FC379D57-7172-2F44-85F0-223F15393FF3}">
          <p14:sldIdLst>
            <p14:sldId id="289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6" autoAdjust="0"/>
    <p:restoredTop sz="88531" autoAdjust="0"/>
  </p:normalViewPr>
  <p:slideViewPr>
    <p:cSldViewPr snapToGrid="0" snapToObjects="1">
      <p:cViewPr varScale="1">
        <p:scale>
          <a:sx n="107" d="100"/>
          <a:sy n="107" d="100"/>
        </p:scale>
        <p:origin x="-17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r>
              <a:rPr lang="en-US" dirty="0" smtClean="0"/>
              <a:t> (2h</a:t>
            </a:r>
            <a:r>
              <a:rPr lang="en-US" baseline="0" dirty="0" smtClean="0"/>
              <a:t> Test)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Database</c:v>
                </c:pt>
                <c:pt idx="1">
                  <c:v>Client + Middleware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0.181818181818182</c:v>
                </c:pt>
                <c:pt idx="1">
                  <c:v>0.787878787878788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Database</c:v>
                </c:pt>
                <c:pt idx="1">
                  <c:v>Client + Middleware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26.0</c:v>
                </c:pt>
                <c:pt idx="1">
                  <c:v>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r>
              <a:rPr lang="en-US" dirty="0" smtClean="0"/>
              <a:t> (2h Test)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Database</c:v>
                </c:pt>
                <c:pt idx="1">
                  <c:v>Client + Middleware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0.176470588235294</c:v>
                </c:pt>
                <c:pt idx="1">
                  <c:v>0.794117647058823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real one:</a:t>
            </a:r>
          </a:p>
          <a:p>
            <a:r>
              <a:rPr lang="en-US" dirty="0" smtClean="0"/>
              <a:t>CSndReq#OK#SendMessageRequest,CSndReq#OK#DequeueMessageRequest,BProcReq#SendMessageRequest,BProcReq#DequeueMessageRequest,BDb#insertMessage,BDb#dequeueMessage#Ok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Thursday 14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</a:t>
            </a:r>
            <a:r>
              <a:rPr lang="en-US" dirty="0" smtClean="0"/>
              <a:t>Test</a:t>
            </a:r>
            <a:endParaRPr lang="en-US" dirty="0" smtClean="0"/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3" name="Rounded Rectangle 42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593196" y="4780938"/>
            <a:ext cx="1453674" cy="1270000"/>
            <a:chOff x="3593196" y="4780938"/>
            <a:chExt cx="1453674" cy="1270000"/>
          </a:xfrm>
        </p:grpSpPr>
        <p:sp>
          <p:nvSpPr>
            <p:cNvPr id="42" name="Rounded Rectangle 41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237931" y="3510938"/>
            <a:ext cx="1453674" cy="1270000"/>
            <a:chOff x="3593196" y="4780938"/>
            <a:chExt cx="1453674" cy="1270000"/>
          </a:xfrm>
        </p:grpSpPr>
        <p:sp>
          <p:nvSpPr>
            <p:cNvPr id="39" name="Rounded Rectangle 38"/>
            <p:cNvSpPr/>
            <p:nvPr/>
          </p:nvSpPr>
          <p:spPr>
            <a:xfrm>
              <a:off x="3593196" y="478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323" y="5277300"/>
              <a:ext cx="526537" cy="67175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31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111229" y="3510938"/>
            <a:ext cx="1625601" cy="1270000"/>
            <a:chOff x="3421269" y="4780938"/>
            <a:chExt cx="1625601" cy="1270000"/>
          </a:xfrm>
        </p:grpSpPr>
        <p:sp>
          <p:nvSpPr>
            <p:cNvPr id="105" name="Rounded Rectangle 104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73" y="5277300"/>
              <a:ext cx="526537" cy="67175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96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3806685" y="3510938"/>
            <a:ext cx="1625601" cy="1270000"/>
            <a:chOff x="3421269" y="4780938"/>
            <a:chExt cx="1625601" cy="1270000"/>
          </a:xfrm>
        </p:grpSpPr>
        <p:sp>
          <p:nvSpPr>
            <p:cNvPr id="110" name="Rounded Rectangle 109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6493775" y="3507745"/>
            <a:ext cx="1625601" cy="1270000"/>
            <a:chOff x="3421269" y="4780938"/>
            <a:chExt cx="1625601" cy="1270000"/>
          </a:xfrm>
        </p:grpSpPr>
        <p:sp>
          <p:nvSpPr>
            <p:cNvPr id="114" name="Rounded Rectangle 113"/>
            <p:cNvSpPr/>
            <p:nvPr/>
          </p:nvSpPr>
          <p:spPr>
            <a:xfrm>
              <a:off x="3421269" y="4780938"/>
              <a:ext cx="1625601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843" y="5277300"/>
              <a:ext cx="526537" cy="671755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7838" y="5306896"/>
              <a:ext cx="626067" cy="62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Test 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79" r="-3679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Test with </a:t>
            </a:r>
            <a:r>
              <a:rPr lang="en-US" sz="3200" dirty="0" smtClean="0"/>
              <a:t>4 minutes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Test without </a:t>
            </a:r>
            <a:r>
              <a:rPr lang="en-US" sz="3200" dirty="0" err="1" smtClean="0"/>
              <a:t>warmup</a:t>
            </a:r>
            <a:r>
              <a:rPr lang="en-US" sz="3200" dirty="0" smtClean="0"/>
              <a:t>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Experiments – 2h </a:t>
            </a:r>
            <a:r>
              <a:rPr lang="en-US" sz="3200" dirty="0" smtClean="0"/>
              <a:t>Test with </a:t>
            </a:r>
            <a:r>
              <a:rPr lang="en-US" sz="3200" dirty="0"/>
              <a:t>4 minutes </a:t>
            </a:r>
            <a:r>
              <a:rPr lang="en-US" sz="3200" dirty="0" err="1"/>
              <a:t>warmup</a:t>
            </a:r>
            <a:r>
              <a:rPr lang="en-US" sz="3200" dirty="0"/>
              <a:t> / </a:t>
            </a:r>
            <a:r>
              <a:rPr lang="en-US" sz="3200" dirty="0" err="1"/>
              <a:t>cooldown</a:t>
            </a:r>
            <a:r>
              <a:rPr lang="en-US" sz="3200" dirty="0"/>
              <a:t> time, throughput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4106863" y="5982574"/>
            <a:ext cx="118696" cy="1435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7335405" y="1875489"/>
            <a:ext cx="130555" cy="378659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</a:t>
            </a:r>
            <a:r>
              <a:rPr lang="en-US" b="1" dirty="0" smtClean="0"/>
              <a:t>50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</a:t>
            </a:r>
            <a:r>
              <a:rPr lang="en-US" b="1" dirty="0" smtClean="0"/>
              <a:t>62 </a:t>
            </a:r>
            <a:r>
              <a:rPr lang="en-US" b="1" dirty="0" err="1" smtClean="0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smtClean="0"/>
              <a:t>Results, 2h Test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79" r="-3679"/>
          <a:stretch>
            <a:fillRect/>
          </a:stretch>
        </p:blipFill>
        <p:spPr>
          <a:xfrm>
            <a:off x="681362" y="1171401"/>
            <a:ext cx="7789214" cy="5078762"/>
          </a:xfrm>
        </p:spPr>
      </p:pic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73246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Results, 2h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0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738807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Results, 2h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"/>
          <a:stretch/>
        </p:blipFill>
        <p:spPr>
          <a:xfrm>
            <a:off x="550104" y="1199255"/>
            <a:ext cx="8051730" cy="5086090"/>
          </a:xfrm>
        </p:spPr>
      </p:pic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</a:p>
          <a:p>
            <a:pPr lvl="1"/>
            <a:r>
              <a:rPr lang="en-US" dirty="0" smtClean="0"/>
              <a:t>Higher throughput </a:t>
            </a:r>
            <a:r>
              <a:rPr lang="en-US" dirty="0" smtClean="0">
                <a:sym typeface="Wingdings"/>
              </a:rPr>
              <a:t> higher response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Results: 2</a:t>
            </a:r>
            <a:r>
              <a:rPr lang="en-US" baseline="30000" dirty="0"/>
              <a:t>k</a:t>
            </a:r>
            <a:r>
              <a:rPr lang="en-US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322879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>
          <a:xfrm>
            <a:off x="681930" y="1170732"/>
            <a:ext cx="7788608" cy="5079432"/>
          </a:xfrm>
        </p:spPr>
      </p:pic>
    </p:spTree>
    <p:extLst>
      <p:ext uri="{BB962C8B-B14F-4D97-AF65-F5344CB8AC3E}">
        <p14:creationId xmlns:p14="http://schemas.microsoft.com/office/powerpoint/2010/main" val="309040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 smtClean="0"/>
              <a:t>Interpretation: </a:t>
            </a:r>
            <a:r>
              <a:rPr lang="en-US" dirty="0"/>
              <a:t>Higher load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Slower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database</a:t>
            </a:r>
            <a:endParaRPr lang="en-US" dirty="0" smtClean="0"/>
          </a:p>
          <a:p>
            <a:pPr lvl="1"/>
            <a:r>
              <a:rPr lang="en-US" dirty="0" smtClean="0"/>
              <a:t>Higher </a:t>
            </a:r>
            <a:r>
              <a:rPr lang="en-US" dirty="0" smtClean="0">
                <a:solidFill>
                  <a:srgbClr val="32AE51"/>
                </a:solidFill>
              </a:rPr>
              <a:t>database</a:t>
            </a:r>
            <a:r>
              <a:rPr lang="en-US" dirty="0" smtClean="0"/>
              <a:t> response time variance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Experiments – Incremental Load Test, Response Time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rcRect l="-3668" r="-3668"/>
          <a:stretch>
            <a:fillRect/>
          </a:stretch>
        </p:blipFill>
        <p:spPr>
          <a:xfrm>
            <a:off x="1024468" y="1257212"/>
            <a:ext cx="4715710" cy="30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8" name="Group 7"/>
          <p:cNvGrpSpPr/>
          <p:nvPr/>
        </p:nvGrpSpPr>
        <p:grpSpPr>
          <a:xfrm>
            <a:off x="1709217" y="1649956"/>
            <a:ext cx="4023162" cy="4121667"/>
            <a:chOff x="1709217" y="1649956"/>
            <a:chExt cx="4023162" cy="412166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8534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0921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76330" y="1756790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628197" y="1652668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784884" y="1760855"/>
              <a:ext cx="947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trashing</a:t>
              </a:r>
              <a:endParaRPr lang="en-US" dirty="0"/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1602388" y="3881551"/>
            <a:ext cx="12861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88534" y="3572926"/>
            <a:ext cx="1739663" cy="308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628197" y="1649959"/>
            <a:ext cx="3158224" cy="1922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4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Incremental Load Test,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2219607" y="1649956"/>
            <a:ext cx="6725755" cy="4118955"/>
            <a:chOff x="2219607" y="1649956"/>
            <a:chExt cx="6725755" cy="411895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7451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19607" y="1768659"/>
              <a:ext cx="1177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underload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3672" y="1768659"/>
              <a:ext cx="108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aturated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7770305" y="1649956"/>
              <a:ext cx="0" cy="4118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90904" y="1768659"/>
              <a:ext cx="1054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rashing?</a:t>
              </a:r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637998" y="1543124"/>
            <a:ext cx="201782" cy="371536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45419" y="3498052"/>
            <a:ext cx="254428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# of Successful Requests in 1000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861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Thursday 14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241</TotalTime>
  <Words>1282</Words>
  <Application>Microsoft Macintosh PowerPoint</Application>
  <PresentationFormat>On-screen Show (4:3)</PresentationFormat>
  <Paragraphs>429</Paragraphs>
  <Slides>36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Waveform</vt:lpstr>
      <vt:lpstr>MLMQ Mat Luke Message Queuing</vt:lpstr>
      <vt:lpstr>PowerPoint Presentation</vt:lpstr>
      <vt:lpstr>Agenda</vt:lpstr>
      <vt:lpstr>Design</vt:lpstr>
      <vt:lpstr>Design – Overview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Test without warmup / cooldown time, response time</vt:lpstr>
      <vt:lpstr>Experiments – 2h Test with 4 minutes warmup / cooldown time, response time</vt:lpstr>
      <vt:lpstr>Experiments – 2h Test without warmup / cooldown time, throughput</vt:lpstr>
      <vt:lpstr>Experiments – 2h Test with 4 minutes warmup / cooldown time, throughput</vt:lpstr>
      <vt:lpstr>Experiments – 2h Test</vt:lpstr>
      <vt:lpstr>Experiments – Results, 2h Test</vt:lpstr>
      <vt:lpstr>Experiments – Results, 2h Test</vt:lpstr>
      <vt:lpstr>Experiments – Results, 2h Test</vt:lpstr>
      <vt:lpstr>Experiments – Factors</vt:lpstr>
      <vt:lpstr>Experiments – Primary Factors</vt:lpstr>
      <vt:lpstr>Experiments – Results: 2k Test</vt:lpstr>
      <vt:lpstr>Experiments – Results: 2k Test</vt:lpstr>
      <vt:lpstr>Experiments – Incremental Load Test, Response Time</vt:lpstr>
      <vt:lpstr>Experiments – Incremental Load Test, Response Time</vt:lpstr>
      <vt:lpstr>Experiments – Incremental Load Test, Response Time</vt:lpstr>
      <vt:lpstr>Experiments – Incremental Load Test, Throughput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203</cp:revision>
  <dcterms:created xsi:type="dcterms:W3CDTF">2013-11-11T17:38:36Z</dcterms:created>
  <dcterms:modified xsi:type="dcterms:W3CDTF">2013-11-14T14:00:19Z</dcterms:modified>
</cp:coreProperties>
</file>